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61" r:id="rId6"/>
    <p:sldId id="262" r:id="rId7"/>
    <p:sldId id="259" r:id="rId8"/>
    <p:sldId id="263" r:id="rId9"/>
    <p:sldId id="274" r:id="rId10"/>
    <p:sldId id="266" r:id="rId11"/>
    <p:sldId id="267" r:id="rId12"/>
    <p:sldId id="268" r:id="rId13"/>
    <p:sldId id="269" r:id="rId14"/>
    <p:sldId id="264" r:id="rId15"/>
    <p:sldId id="272" r:id="rId16"/>
    <p:sldId id="273" r:id="rId17"/>
  </p:sldIdLst>
  <p:sldSz cx="18288000" cy="10287000"/>
  <p:notesSz cx="6858000" cy="9144000"/>
  <p:embeddedFontLst>
    <p:embeddedFont>
      <p:font typeface="Canva Sans" panose="020B0604020202020204" charset="0"/>
      <p:regular r:id="rId19"/>
    </p:embeddedFont>
    <p:embeddedFont>
      <p:font typeface="Canva Sans Bold" panose="020B0604020202020204" charset="0"/>
      <p:regular r:id="rId20"/>
    </p:embeddedFont>
    <p:embeddedFont>
      <p:font typeface="Public Sans" panose="020B0604020202020204" charset="0"/>
      <p:regular r:id="rId21"/>
    </p:embeddedFont>
    <p:embeddedFont>
      <p:font typeface="Public Sans Bold" panose="020B0604020202020204" charset="0"/>
      <p:regular r:id="rId22"/>
    </p:embeddedFont>
    <p:embeddedFont>
      <p:font typeface="Radley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557" autoAdjust="0"/>
    <p:restoredTop sz="94622" autoAdjust="0"/>
  </p:normalViewPr>
  <p:slideViewPr>
    <p:cSldViewPr>
      <p:cViewPr varScale="1">
        <p:scale>
          <a:sx n="52" d="100"/>
          <a:sy n="52" d="100"/>
        </p:scale>
        <p:origin x="120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235534-64E5-4927-A7EC-F3C49A83DC53}" type="datetimeFigureOut">
              <a:rPr lang="en-IN" smtClean="0"/>
              <a:t>13-08-2025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E1024-186D-46AA-9664-D2DEC7D997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8639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E1024-186D-46AA-9664-D2DEC7D997D6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3213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6418F">
                <a:alpha val="100000"/>
              </a:srgbClr>
            </a:gs>
            <a:gs pos="100000">
              <a:srgbClr val="51DBD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95785" y="0"/>
            <a:ext cx="11092215" cy="10287000"/>
            <a:chOff x="0" y="0"/>
            <a:chExt cx="1478962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4079" r="14079"/>
            <a:stretch>
              <a:fillRect/>
            </a:stretch>
          </p:blipFill>
          <p:spPr>
            <a:xfrm>
              <a:off x="0" y="0"/>
              <a:ext cx="14789620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7086546" y="0"/>
            <a:ext cx="10417552" cy="10417552"/>
          </a:xfrm>
          <a:custGeom>
            <a:avLst/>
            <a:gdLst/>
            <a:ahLst/>
            <a:cxnLst/>
            <a:rect l="l" t="t" r="r" b="b"/>
            <a:pathLst>
              <a:path w="10417552" h="10417552">
                <a:moveTo>
                  <a:pt x="0" y="0"/>
                </a:moveTo>
                <a:lnTo>
                  <a:pt x="10417552" y="0"/>
                </a:lnTo>
                <a:lnTo>
                  <a:pt x="10417552" y="10417552"/>
                </a:lnTo>
                <a:lnTo>
                  <a:pt x="0" y="104175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200437" y="2182569"/>
            <a:ext cx="11094885" cy="5208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18"/>
              </a:lnSpc>
            </a:pPr>
            <a:r>
              <a:rPr lang="en-US" sz="6486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Predicting Autism Spectrum Disorder (ASD) in Toddlers</a:t>
            </a:r>
          </a:p>
          <a:p>
            <a:pPr algn="l">
              <a:lnSpc>
                <a:spcPts val="7718"/>
              </a:lnSpc>
            </a:pPr>
            <a:endParaRPr lang="en-US" sz="6486">
              <a:solidFill>
                <a:srgbClr val="FFFFFF"/>
              </a:solidFill>
              <a:latin typeface="Radley"/>
              <a:ea typeface="Radley"/>
              <a:cs typeface="Radley"/>
              <a:sym typeface="Radley"/>
            </a:endParaRPr>
          </a:p>
          <a:p>
            <a:pPr algn="l">
              <a:lnSpc>
                <a:spcPts val="5248"/>
              </a:lnSpc>
            </a:pPr>
            <a:r>
              <a:rPr lang="en-US" sz="4410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Capstone DATA 2206</a:t>
            </a:r>
          </a:p>
          <a:p>
            <a:pPr algn="l">
              <a:lnSpc>
                <a:spcPts val="5248"/>
              </a:lnSpc>
            </a:pPr>
            <a:r>
              <a:rPr lang="en-US" sz="4410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Professor Sam Plati</a:t>
            </a:r>
          </a:p>
          <a:p>
            <a:pPr algn="l">
              <a:lnSpc>
                <a:spcPts val="7718"/>
              </a:lnSpc>
            </a:pPr>
            <a:endParaRPr lang="en-US" sz="4410">
              <a:solidFill>
                <a:srgbClr val="FFFFFF"/>
              </a:solidFill>
              <a:latin typeface="Radley"/>
              <a:ea typeface="Radley"/>
              <a:cs typeface="Radley"/>
              <a:sym typeface="Radley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00437" y="6988128"/>
            <a:ext cx="7666844" cy="3144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sz="2721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Group Name : Insight shapers</a:t>
            </a:r>
          </a:p>
          <a:p>
            <a:pPr algn="l">
              <a:lnSpc>
                <a:spcPts val="3013"/>
              </a:lnSpc>
            </a:pPr>
            <a:r>
              <a:rPr lang="en-US" sz="215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SHAILI JANI (100958447)</a:t>
            </a:r>
          </a:p>
          <a:p>
            <a:pPr algn="l">
              <a:lnSpc>
                <a:spcPts val="3013"/>
              </a:lnSpc>
            </a:pPr>
            <a:r>
              <a:rPr lang="en-US" sz="215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HETAL PARMAR (100992608)</a:t>
            </a:r>
          </a:p>
          <a:p>
            <a:pPr algn="l">
              <a:lnSpc>
                <a:spcPts val="3013"/>
              </a:lnSpc>
            </a:pPr>
            <a:r>
              <a:rPr lang="en-US" sz="215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ZANKHANA PANCHAL (100930835)</a:t>
            </a:r>
          </a:p>
          <a:p>
            <a:pPr algn="l">
              <a:lnSpc>
                <a:spcPts val="3013"/>
              </a:lnSpc>
            </a:pPr>
            <a:r>
              <a:rPr lang="en-US" sz="215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AISHWARYA SRINATH (100976180)</a:t>
            </a:r>
          </a:p>
          <a:p>
            <a:pPr algn="l">
              <a:lnSpc>
                <a:spcPts val="3013"/>
              </a:lnSpc>
            </a:pPr>
            <a:r>
              <a:rPr lang="en-US" sz="215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GIFT CLARA (100924338)</a:t>
            </a:r>
          </a:p>
          <a:p>
            <a:pPr algn="l">
              <a:lnSpc>
                <a:spcPts val="3013"/>
              </a:lnSpc>
            </a:pPr>
            <a:r>
              <a:rPr lang="en-US" sz="215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DIPKUMAR PANCHAL (100944384)</a:t>
            </a:r>
          </a:p>
          <a:p>
            <a:pPr algn="l">
              <a:lnSpc>
                <a:spcPts val="3013"/>
              </a:lnSpc>
            </a:pPr>
            <a:endParaRPr lang="en-US" sz="2152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6418F">
                <a:alpha val="100000"/>
              </a:srgbClr>
            </a:gs>
            <a:gs pos="100000">
              <a:srgbClr val="3C9DC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474497" y="1780881"/>
            <a:ext cx="6801909" cy="1584006"/>
          </a:xfrm>
          <a:custGeom>
            <a:avLst/>
            <a:gdLst/>
            <a:ahLst/>
            <a:cxnLst/>
            <a:rect l="l" t="t" r="r" b="b"/>
            <a:pathLst>
              <a:path w="6801909" h="1584006">
                <a:moveTo>
                  <a:pt x="0" y="0"/>
                </a:moveTo>
                <a:lnTo>
                  <a:pt x="6801910" y="0"/>
                </a:lnTo>
                <a:lnTo>
                  <a:pt x="6801910" y="1584007"/>
                </a:lnTo>
                <a:lnTo>
                  <a:pt x="0" y="15840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850107" y="2174239"/>
            <a:ext cx="7192489" cy="7246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6531" lvl="1" indent="-368265" algn="l">
              <a:lnSpc>
                <a:spcPts val="4776"/>
              </a:lnSpc>
              <a:buFont typeface="Arial"/>
              <a:buChar char="•"/>
            </a:pPr>
            <a:r>
              <a:rPr lang="en-US" sz="341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Accuracy: 96.7%</a:t>
            </a:r>
          </a:p>
          <a:p>
            <a:pPr marL="736531" lvl="1" indent="-368265" algn="l">
              <a:lnSpc>
                <a:spcPts val="4776"/>
              </a:lnSpc>
              <a:buFont typeface="Arial"/>
              <a:buChar char="•"/>
            </a:pPr>
            <a:r>
              <a:rPr lang="en-US" sz="341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Precision: 96.3%</a:t>
            </a:r>
          </a:p>
          <a:p>
            <a:pPr marL="736531" lvl="1" indent="-368265" algn="l">
              <a:lnSpc>
                <a:spcPts val="4776"/>
              </a:lnSpc>
              <a:buFont typeface="Arial"/>
              <a:buChar char="•"/>
            </a:pPr>
            <a:r>
              <a:rPr lang="en-US" sz="341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Recall: 99.3%</a:t>
            </a:r>
          </a:p>
          <a:p>
            <a:pPr marL="736531" lvl="1" indent="-368265" algn="l">
              <a:lnSpc>
                <a:spcPts val="4776"/>
              </a:lnSpc>
              <a:buFont typeface="Arial"/>
              <a:buChar char="•"/>
            </a:pPr>
            <a:r>
              <a:rPr lang="en-US" sz="341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F1 Score: 97.8%</a:t>
            </a:r>
          </a:p>
          <a:p>
            <a:pPr marL="736531" lvl="1" indent="-368265" algn="l">
              <a:lnSpc>
                <a:spcPts val="4776"/>
              </a:lnSpc>
              <a:buFont typeface="Arial"/>
              <a:buChar char="•"/>
            </a:pPr>
            <a:r>
              <a:rPr lang="en-US" sz="341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AUC: 0.981</a:t>
            </a:r>
          </a:p>
          <a:p>
            <a:pPr algn="l">
              <a:lnSpc>
                <a:spcPts val="4776"/>
              </a:lnSpc>
            </a:pPr>
            <a:endParaRPr lang="en-US" sz="3411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736531" lvl="1" indent="-368265" algn="l">
              <a:lnSpc>
                <a:spcPts val="4776"/>
              </a:lnSpc>
              <a:buFont typeface="Arial"/>
              <a:buChar char="•"/>
            </a:pPr>
            <a:r>
              <a:rPr lang="en-US" sz="341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Insight: Strong baseline performance, low false negatives, but limited in modeling complex interactions or non-linear patterns</a:t>
            </a:r>
          </a:p>
          <a:p>
            <a:pPr algn="l">
              <a:lnSpc>
                <a:spcPts val="4776"/>
              </a:lnSpc>
            </a:pPr>
            <a:endParaRPr lang="en-US" sz="3411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9621853" y="3662109"/>
            <a:ext cx="6507198" cy="5596191"/>
          </a:xfrm>
          <a:custGeom>
            <a:avLst/>
            <a:gdLst/>
            <a:ahLst/>
            <a:cxnLst/>
            <a:rect l="l" t="t" r="r" b="b"/>
            <a:pathLst>
              <a:path w="6507198" h="5596191">
                <a:moveTo>
                  <a:pt x="0" y="0"/>
                </a:moveTo>
                <a:lnTo>
                  <a:pt x="6507198" y="0"/>
                </a:lnTo>
                <a:lnTo>
                  <a:pt x="6507198" y="5596191"/>
                </a:lnTo>
                <a:lnTo>
                  <a:pt x="0" y="55961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850107" y="537795"/>
            <a:ext cx="13310850" cy="945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12"/>
              </a:lnSpc>
            </a:pPr>
            <a:r>
              <a:rPr lang="en-US" sz="622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Model Outputs: Logistic Regression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6418F">
                <a:alpha val="100000"/>
              </a:srgbClr>
            </a:gs>
            <a:gs pos="100000">
              <a:srgbClr val="3C9DC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50107" y="2584900"/>
            <a:ext cx="7329819" cy="7367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4"/>
              </a:lnSpc>
            </a:pPr>
            <a:r>
              <a:rPr lang="en-US" sz="320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Decision Tree Performance</a:t>
            </a:r>
          </a:p>
          <a:p>
            <a:pPr marL="691593" lvl="1" indent="-345796" algn="l">
              <a:lnSpc>
                <a:spcPts val="4484"/>
              </a:lnSpc>
              <a:buFont typeface="Arial"/>
              <a:buChar char="•"/>
            </a:pPr>
            <a:r>
              <a:rPr lang="en-US" sz="320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Accuracy: 99.5%</a:t>
            </a:r>
          </a:p>
          <a:p>
            <a:pPr marL="691593" lvl="1" indent="-345796" algn="l">
              <a:lnSpc>
                <a:spcPts val="4484"/>
              </a:lnSpc>
              <a:buFont typeface="Arial"/>
              <a:buChar char="•"/>
            </a:pPr>
            <a:r>
              <a:rPr lang="en-US" sz="320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Precision: 99.3%</a:t>
            </a:r>
          </a:p>
          <a:p>
            <a:pPr marL="691593" lvl="1" indent="-345796" algn="l">
              <a:lnSpc>
                <a:spcPts val="4484"/>
              </a:lnSpc>
              <a:buFont typeface="Arial"/>
              <a:buChar char="•"/>
            </a:pPr>
            <a:r>
              <a:rPr lang="en-US" sz="320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Recall: 100%</a:t>
            </a:r>
          </a:p>
          <a:p>
            <a:pPr marL="691593" lvl="1" indent="-345796" algn="l">
              <a:lnSpc>
                <a:spcPts val="4484"/>
              </a:lnSpc>
              <a:buFont typeface="Arial"/>
              <a:buChar char="•"/>
            </a:pPr>
            <a:r>
              <a:rPr lang="en-US" sz="320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F1 Score: 99.6%</a:t>
            </a:r>
          </a:p>
          <a:p>
            <a:pPr marL="691593" lvl="1" indent="-345796" algn="l">
              <a:lnSpc>
                <a:spcPts val="4484"/>
              </a:lnSpc>
              <a:buFont typeface="Arial"/>
              <a:buChar char="•"/>
            </a:pPr>
            <a:r>
              <a:rPr lang="en-US" sz="320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AUC: 1.00</a:t>
            </a:r>
          </a:p>
          <a:p>
            <a:pPr algn="l">
              <a:lnSpc>
                <a:spcPts val="4484"/>
              </a:lnSpc>
            </a:pPr>
            <a:endParaRPr lang="en-US" sz="3203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91593" lvl="1" indent="-345796" algn="l">
              <a:lnSpc>
                <a:spcPts val="4484"/>
              </a:lnSpc>
              <a:buFont typeface="Arial"/>
              <a:buChar char="•"/>
            </a:pPr>
            <a:r>
              <a:rPr lang="en-US" sz="320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Insight: Very high accuracy and perfect recall. The model captured patterns effectively but may risk overfitting the training data.</a:t>
            </a:r>
          </a:p>
          <a:p>
            <a:pPr algn="l">
              <a:lnSpc>
                <a:spcPts val="4484"/>
              </a:lnSpc>
            </a:pPr>
            <a:endParaRPr lang="en-US" sz="3203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50107" y="537795"/>
            <a:ext cx="15789003" cy="1883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12"/>
              </a:lnSpc>
            </a:pPr>
            <a:r>
              <a:rPr lang="en-US" sz="6229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Model Outputs: Decision Tree and Random Forest </a:t>
            </a:r>
          </a:p>
        </p:txBody>
      </p:sp>
      <p:sp>
        <p:nvSpPr>
          <p:cNvPr id="4" name="AutoShape 4"/>
          <p:cNvSpPr/>
          <p:nvPr/>
        </p:nvSpPr>
        <p:spPr>
          <a:xfrm>
            <a:off x="9124950" y="2766060"/>
            <a:ext cx="0" cy="649224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9757730" y="2584900"/>
            <a:ext cx="7291193" cy="7281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Random Forest Performance</a:t>
            </a:r>
          </a:p>
          <a:p>
            <a:pPr marL="690874" lvl="1" indent="-345437" algn="l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Accuracy: 99.5%</a:t>
            </a:r>
          </a:p>
          <a:p>
            <a:pPr marL="690874" lvl="1" indent="-345437" algn="l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Precision: 99.3%</a:t>
            </a:r>
          </a:p>
          <a:p>
            <a:pPr marL="690874" lvl="1" indent="-345437" algn="l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Recall: 100%</a:t>
            </a:r>
          </a:p>
          <a:p>
            <a:pPr marL="690874" lvl="1" indent="-345437" algn="l">
              <a:lnSpc>
                <a:spcPts val="4479"/>
              </a:lnSpc>
              <a:spcBef>
                <a:spcPct val="0"/>
              </a:spcBef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F1 Score: 99.6%</a:t>
            </a:r>
          </a:p>
          <a:p>
            <a:pPr marL="690874" lvl="1" indent="-345437" algn="l">
              <a:lnSpc>
                <a:spcPts val="4479"/>
              </a:lnSpc>
              <a:spcBef>
                <a:spcPct val="0"/>
              </a:spcBef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AUC: 1.00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endParaRPr lang="en-US" sz="31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90874" lvl="1" indent="-345437" algn="l">
              <a:lnSpc>
                <a:spcPts val="4479"/>
              </a:lnSpc>
              <a:spcBef>
                <a:spcPct val="0"/>
              </a:spcBef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Insight: Best overall performer. Balanced accuracy and generalization. Feature importance insights support transparency and model trust.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endParaRPr lang="en-US" sz="31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48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179AC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40829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9144000" y="-350823"/>
            <a:ext cx="0" cy="11647285"/>
          </a:xfrm>
          <a:prstGeom prst="line">
            <a:avLst/>
          </a:prstGeom>
          <a:ln w="2762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838965" y="546874"/>
            <a:ext cx="7385873" cy="981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4"/>
              </a:lnSpc>
            </a:pPr>
            <a:r>
              <a:rPr lang="en-US" sz="6465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Evaluation Metrics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4234" y="1471534"/>
            <a:ext cx="7715533" cy="7813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endParaRPr/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Accuracy: Overall rate of correct predictions.</a:t>
            </a: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Precision: Correct ASD predictions out of all predicted ASD cases.</a:t>
            </a: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Recall: Correctly identified ASD cases out of all actual ASD cases.</a:t>
            </a: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F1 Score: Balance between precision and recall.</a:t>
            </a: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AUC-ROC: Measures how well the model separates ASD and non-ASD classes.</a:t>
            </a:r>
          </a:p>
          <a:p>
            <a:pPr algn="l">
              <a:lnSpc>
                <a:spcPts val="3094"/>
              </a:lnSpc>
            </a:pPr>
            <a:endParaRPr lang="en-US" sz="27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046580" y="546874"/>
            <a:ext cx="7385873" cy="1951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4"/>
              </a:lnSpc>
            </a:pPr>
            <a:r>
              <a:rPr lang="en-US" sz="6465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Insight:</a:t>
            </a:r>
          </a:p>
          <a:p>
            <a:pPr algn="l">
              <a:lnSpc>
                <a:spcPts val="7694"/>
              </a:lnSpc>
            </a:pPr>
            <a:endParaRPr lang="en-US" sz="6465" dirty="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046580" y="2441036"/>
            <a:ext cx="6900939" cy="5434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Random Forest and Decision Tree had perfect recall — all ASD cases were correctly identified.</a:t>
            </a:r>
          </a:p>
          <a:p>
            <a:pPr algn="l">
              <a:lnSpc>
                <a:spcPts val="3919"/>
              </a:lnSpc>
            </a:pPr>
            <a:endParaRPr lang="en-US" sz="2799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Logistic Regression was a solid baseline with few errors.</a:t>
            </a:r>
          </a:p>
          <a:p>
            <a:pPr algn="l">
              <a:lnSpc>
                <a:spcPts val="3919"/>
              </a:lnSpc>
            </a:pPr>
            <a:endParaRPr lang="en-US" sz="2799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All models had high AUC, confirming excellent classification performance.</a:t>
            </a:r>
          </a:p>
          <a:p>
            <a:pPr algn="l">
              <a:lnSpc>
                <a:spcPts val="3919"/>
              </a:lnSpc>
            </a:pPr>
            <a:endParaRPr lang="en-US" sz="2799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5829300"/>
            <a:chOff x="0" y="0"/>
            <a:chExt cx="4816593" cy="14341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434106"/>
            </a:xfrm>
            <a:custGeom>
              <a:avLst/>
              <a:gdLst/>
              <a:ahLst/>
              <a:cxnLst/>
              <a:rect l="l" t="t" r="r" b="b"/>
              <a:pathLst>
                <a:path w="4816592" h="1434106">
                  <a:moveTo>
                    <a:pt x="0" y="0"/>
                  </a:moveTo>
                  <a:lnTo>
                    <a:pt x="4816592" y="0"/>
                  </a:lnTo>
                  <a:lnTo>
                    <a:pt x="4816592" y="1434106"/>
                  </a:lnTo>
                  <a:lnTo>
                    <a:pt x="0" y="1434106"/>
                  </a:lnTo>
                  <a:close/>
                </a:path>
              </a:pathLst>
            </a:custGeom>
            <a:solidFill>
              <a:srgbClr val="0A4893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6593" cy="1491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51396" y="647700"/>
            <a:ext cx="16975381" cy="5438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IN" sz="2800" b="1" dirty="0">
                <a:solidFill>
                  <a:schemeClr val="bg1"/>
                </a:solidFill>
              </a:rPr>
              <a:t>Practical Applications:</a:t>
            </a:r>
            <a:endParaRPr lang="en-IN" sz="28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20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Healthcare Use: </a:t>
            </a:r>
            <a:r>
              <a:rPr lang="en-IN" sz="20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Pediatricians</a:t>
            </a:r>
            <a:r>
              <a:rPr lang="en-IN" sz="20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and general practitioners can use this model as a preliminary screening tool to flag potential ASD cases early, even before a formal clinical diagnosis.</a:t>
            </a:r>
            <a:endParaRPr lang="en-IN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20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Educational Integration: </a:t>
            </a:r>
            <a:r>
              <a:rPr lang="en-IN" sz="20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Early childhood educators and school </a:t>
            </a:r>
            <a:r>
              <a:rPr lang="en-IN" sz="20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counselors</a:t>
            </a:r>
            <a:r>
              <a:rPr lang="en-IN" sz="20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can apply the model to monitor </a:t>
            </a:r>
            <a:r>
              <a:rPr lang="en-IN" sz="20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en-IN" sz="20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patterns and initiate early interventions.</a:t>
            </a:r>
            <a:endParaRPr lang="en-IN" sz="2000" dirty="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20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Digital Accessibility: </a:t>
            </a:r>
            <a:r>
              <a:rPr lang="en-IN" sz="20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Mobile apps or online platforms can deploy the model for parent-led screening at home, enabling broader and quicker reach.</a:t>
            </a:r>
            <a:endParaRPr lang="en-IN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20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Clinical Support: </a:t>
            </a:r>
            <a:r>
              <a:rPr lang="en-IN" sz="20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Clinics with limited access to trained ASD specialists can use the model to prioritize children who need full assessments, improving operational efficiency.</a:t>
            </a:r>
            <a:endParaRPr lang="en-IN" sz="20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ts val="3079"/>
              </a:lnSpc>
            </a:pPr>
            <a:endParaRPr lang="en-US" sz="2199" dirty="0">
              <a:solidFill>
                <a:schemeClr val="bg1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9514AA-B7D7-B59B-BA41-8DCADE5DB370}"/>
              </a:ext>
            </a:extLst>
          </p:cNvPr>
          <p:cNvSpPr txBox="1"/>
          <p:nvPr/>
        </p:nvSpPr>
        <p:spPr>
          <a:xfrm>
            <a:off x="651396" y="6116926"/>
            <a:ext cx="161544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ts val="1000"/>
              <a:tabLst>
                <a:tab pos="457200" algn="l"/>
              </a:tabLst>
            </a:pPr>
            <a:r>
              <a:rPr lang="en-IN" sz="2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Potential Impact:</a:t>
            </a:r>
            <a:endParaRPr lang="en-IN" sz="28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pPr lvl="0">
              <a:buSzPts val="1000"/>
              <a:tabLst>
                <a:tab pos="457200" algn="l"/>
              </a:tabLst>
            </a:pPr>
            <a:endParaRPr lang="en-IN" sz="2400" b="1" dirty="0">
              <a:solidFill>
                <a:schemeClr val="tx2">
                  <a:lumMod val="75000"/>
                </a:schemeClr>
              </a:solidFill>
              <a:effectLst/>
              <a:latin typeface="+mj-lt"/>
              <a:ea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400" b="1" dirty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Early Interventions:</a:t>
            </a:r>
            <a:r>
              <a:rPr lang="en-IN" sz="2400" dirty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 Early screening leads to timely therapies and support, significantly improving a child’s long-term cognitive, emotional, and social outcomes.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400" b="1" dirty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Reduced Diagnostic Delay:</a:t>
            </a:r>
            <a:r>
              <a:rPr lang="en-IN" sz="2400" dirty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 Automating early detection can help reduce the typical waiting time for diagnosis, which can span months or even years in many regions.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400" b="1" dirty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Resource Efficiency:</a:t>
            </a:r>
            <a:r>
              <a:rPr lang="en-IN" sz="2400" dirty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 The model helps healthcare systems allocate specialists, therapy services, and educational resources more strategically based on evidence-based risk assessment.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400" b="1" dirty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Policy Implications:</a:t>
            </a:r>
            <a:r>
              <a:rPr lang="en-IN" sz="2400" dirty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 School boards or health ministries could adopt such models to create standardized early screening protocols that scale across regions.</a:t>
            </a:r>
          </a:p>
        </p:txBody>
      </p:sp>
      <p:sp>
        <p:nvSpPr>
          <p:cNvPr id="36" name="TextBox 3">
            <a:extLst>
              <a:ext uri="{FF2B5EF4-FFF2-40B4-BE49-F238E27FC236}">
                <a16:creationId xmlns:a16="http://schemas.microsoft.com/office/drawing/2014/main" id="{E33B6A4D-F035-19FB-C691-2DBE3735FDAA}"/>
              </a:ext>
            </a:extLst>
          </p:cNvPr>
          <p:cNvSpPr txBox="1"/>
          <p:nvPr/>
        </p:nvSpPr>
        <p:spPr>
          <a:xfrm>
            <a:off x="661223" y="203443"/>
            <a:ext cx="15789003" cy="888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2"/>
              </a:lnSpc>
            </a:pPr>
            <a:r>
              <a:rPr lang="en-US" sz="60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Implication</a:t>
            </a:r>
            <a:endParaRPr lang="en-US" sz="6229" dirty="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48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589451"/>
            <a:ext cx="7035543" cy="621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>
              <a:lnSpc>
                <a:spcPct val="20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 Refinement: Apply k-fold cross-validation and hyperparameter tuning to improve model robustness and generalizability.</a:t>
            </a:r>
            <a:endParaRPr lang="en-IN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Explainability Tools: Integrate SHAP or LIME to improve interpretability of model predictions and increase trust in clinical settings.</a:t>
            </a:r>
            <a:endParaRPr lang="en-IN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External Validation: Test the model using independent datasets from different geographic or demographic populations to ensure consistent accuracy.</a:t>
            </a:r>
            <a:endParaRPr lang="en-IN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ts val="3079"/>
              </a:lnSpc>
            </a:pPr>
            <a:endParaRPr lang="en-US" sz="2199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43000" y="1360053"/>
            <a:ext cx="6331128" cy="176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91"/>
              </a:lnSpc>
            </a:pPr>
            <a:r>
              <a:rPr lang="en-IN" sz="4800" b="1" dirty="0">
                <a:solidFill>
                  <a:schemeClr val="bg1"/>
                </a:solidFill>
              </a:rPr>
              <a:t>Actionable Next Steps:</a:t>
            </a:r>
            <a:endParaRPr lang="en-IN" sz="4800" dirty="0">
              <a:solidFill>
                <a:schemeClr val="bg1"/>
              </a:solidFill>
            </a:endParaRPr>
          </a:p>
          <a:p>
            <a:pPr algn="l">
              <a:lnSpc>
                <a:spcPts val="6891"/>
              </a:lnSpc>
            </a:pPr>
            <a:endParaRPr lang="en-US" sz="5790" dirty="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60653" y="2065361"/>
            <a:ext cx="5654379" cy="2944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Demographic Bias: The dataset primarily represents toddlers from a single region; more diversity is needed for general use.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Behavioral Nuance: Some subtle behavioral cues may not be captured through the questionnaire format alone.</a:t>
            </a:r>
          </a:p>
          <a:p>
            <a:pPr algn="l">
              <a:lnSpc>
                <a:spcPts val="2800"/>
              </a:lnSpc>
            </a:pPr>
            <a:endParaRPr lang="en-US" sz="24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822763" y="5911011"/>
            <a:ext cx="5654379" cy="3721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Time-Series Analysis: Investigate longitudinal data to observe developmental changes and improve prediction over time.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Multimodal Inputs: Incorporate video or audio data (e.g., speech patterns, facial expressions) to improve model sensitivity.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Public Health Implementation: Explore collaboration with government and healthcare institutions to pilot screening programs in schools and clinics.</a:t>
            </a: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9906000" y="1025417"/>
            <a:ext cx="4419441" cy="669272"/>
            <a:chOff x="0" y="0"/>
            <a:chExt cx="1163968" cy="1762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63968" cy="176269"/>
            </a:xfrm>
            <a:custGeom>
              <a:avLst/>
              <a:gdLst/>
              <a:ahLst/>
              <a:cxnLst/>
              <a:rect l="l" t="t" r="r" b="b"/>
              <a:pathLst>
                <a:path w="1163968" h="176269">
                  <a:moveTo>
                    <a:pt x="88135" y="0"/>
                  </a:moveTo>
                  <a:lnTo>
                    <a:pt x="1075833" y="0"/>
                  </a:lnTo>
                  <a:cubicBezTo>
                    <a:pt x="1124509" y="0"/>
                    <a:pt x="1163968" y="39459"/>
                    <a:pt x="1163968" y="88135"/>
                  </a:cubicBezTo>
                  <a:lnTo>
                    <a:pt x="1163968" y="88135"/>
                  </a:lnTo>
                  <a:cubicBezTo>
                    <a:pt x="1163968" y="111509"/>
                    <a:pt x="1154682" y="133927"/>
                    <a:pt x="1138154" y="150455"/>
                  </a:cubicBezTo>
                  <a:cubicBezTo>
                    <a:pt x="1121626" y="166984"/>
                    <a:pt x="1099208" y="176269"/>
                    <a:pt x="1075833" y="176269"/>
                  </a:cubicBezTo>
                  <a:lnTo>
                    <a:pt x="88135" y="176269"/>
                  </a:lnTo>
                  <a:cubicBezTo>
                    <a:pt x="64760" y="176269"/>
                    <a:pt x="42342" y="166984"/>
                    <a:pt x="25814" y="150455"/>
                  </a:cubicBezTo>
                  <a:cubicBezTo>
                    <a:pt x="9286" y="133927"/>
                    <a:pt x="0" y="111509"/>
                    <a:pt x="0" y="88135"/>
                  </a:cubicBezTo>
                  <a:lnTo>
                    <a:pt x="0" y="88135"/>
                  </a:lnTo>
                  <a:cubicBezTo>
                    <a:pt x="0" y="64760"/>
                    <a:pt x="9286" y="42342"/>
                    <a:pt x="25814" y="25814"/>
                  </a:cubicBezTo>
                  <a:cubicBezTo>
                    <a:pt x="42342" y="9286"/>
                    <a:pt x="64760" y="0"/>
                    <a:pt x="8813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163968" cy="2143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06000" y="4971818"/>
            <a:ext cx="4419441" cy="669272"/>
            <a:chOff x="0" y="0"/>
            <a:chExt cx="1163968" cy="17626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63968" cy="176269"/>
            </a:xfrm>
            <a:custGeom>
              <a:avLst/>
              <a:gdLst/>
              <a:ahLst/>
              <a:cxnLst/>
              <a:rect l="l" t="t" r="r" b="b"/>
              <a:pathLst>
                <a:path w="1163968" h="176269">
                  <a:moveTo>
                    <a:pt x="88135" y="0"/>
                  </a:moveTo>
                  <a:lnTo>
                    <a:pt x="1075833" y="0"/>
                  </a:lnTo>
                  <a:cubicBezTo>
                    <a:pt x="1124509" y="0"/>
                    <a:pt x="1163968" y="39459"/>
                    <a:pt x="1163968" y="88135"/>
                  </a:cubicBezTo>
                  <a:lnTo>
                    <a:pt x="1163968" y="88135"/>
                  </a:lnTo>
                  <a:cubicBezTo>
                    <a:pt x="1163968" y="111509"/>
                    <a:pt x="1154682" y="133927"/>
                    <a:pt x="1138154" y="150455"/>
                  </a:cubicBezTo>
                  <a:cubicBezTo>
                    <a:pt x="1121626" y="166984"/>
                    <a:pt x="1099208" y="176269"/>
                    <a:pt x="1075833" y="176269"/>
                  </a:cubicBezTo>
                  <a:lnTo>
                    <a:pt x="88135" y="176269"/>
                  </a:lnTo>
                  <a:cubicBezTo>
                    <a:pt x="64760" y="176269"/>
                    <a:pt x="42342" y="166984"/>
                    <a:pt x="25814" y="150455"/>
                  </a:cubicBezTo>
                  <a:cubicBezTo>
                    <a:pt x="9286" y="133927"/>
                    <a:pt x="0" y="111509"/>
                    <a:pt x="0" y="88135"/>
                  </a:cubicBezTo>
                  <a:lnTo>
                    <a:pt x="0" y="88135"/>
                  </a:lnTo>
                  <a:cubicBezTo>
                    <a:pt x="0" y="64760"/>
                    <a:pt x="9286" y="42342"/>
                    <a:pt x="25814" y="25814"/>
                  </a:cubicBezTo>
                  <a:cubicBezTo>
                    <a:pt x="42342" y="9286"/>
                    <a:pt x="64760" y="0"/>
                    <a:pt x="8813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63968" cy="2143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370197" y="1148789"/>
            <a:ext cx="3319816" cy="841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2"/>
              </a:lnSpc>
            </a:pPr>
            <a:r>
              <a:rPr lang="en-IN" sz="2800" b="1" dirty="0">
                <a:solidFill>
                  <a:schemeClr val="bg1"/>
                </a:solidFill>
              </a:rPr>
              <a:t>Limitations:</a:t>
            </a:r>
            <a:endParaRPr lang="en-IN" sz="2800" dirty="0">
              <a:solidFill>
                <a:schemeClr val="bg1"/>
              </a:solidFill>
            </a:endParaRPr>
          </a:p>
          <a:p>
            <a:pPr algn="l">
              <a:lnSpc>
                <a:spcPts val="3212"/>
              </a:lnSpc>
            </a:pPr>
            <a:endParaRPr lang="en-US" sz="2700" dirty="0">
              <a:solidFill>
                <a:schemeClr val="bg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370197" y="5095190"/>
            <a:ext cx="3319816" cy="841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2"/>
              </a:lnSpc>
            </a:pPr>
            <a:r>
              <a:rPr lang="en-IN" sz="2800" b="1" dirty="0">
                <a:solidFill>
                  <a:schemeClr val="bg1"/>
                </a:solidFill>
              </a:rPr>
              <a:t>Future Work</a:t>
            </a:r>
            <a:endParaRPr lang="en-IN" sz="2800" dirty="0">
              <a:solidFill>
                <a:schemeClr val="bg1"/>
              </a:solidFill>
            </a:endParaRPr>
          </a:p>
          <a:p>
            <a:pPr algn="l">
              <a:lnSpc>
                <a:spcPts val="3212"/>
              </a:lnSpc>
            </a:pPr>
            <a:r>
              <a:rPr lang="en-US" sz="2700" dirty="0">
                <a:solidFill>
                  <a:schemeClr val="bg1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6418F">
                <a:alpha val="100000"/>
              </a:srgbClr>
            </a:gs>
            <a:gs pos="100000">
              <a:srgbClr val="3C9DC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59870" y="0"/>
            <a:ext cx="7228130" cy="6405741"/>
            <a:chOff x="0" y="0"/>
            <a:chExt cx="9637507" cy="854098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2387" r="12387"/>
            <a:stretch>
              <a:fillRect/>
            </a:stretch>
          </p:blipFill>
          <p:spPr>
            <a:xfrm>
              <a:off x="0" y="0"/>
              <a:ext cx="9637507" cy="8540988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11220627" cy="6405741"/>
            <a:chOff x="0" y="0"/>
            <a:chExt cx="2955227" cy="168710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55227" cy="1687109"/>
            </a:xfrm>
            <a:custGeom>
              <a:avLst/>
              <a:gdLst/>
              <a:ahLst/>
              <a:cxnLst/>
              <a:rect l="l" t="t" r="r" b="b"/>
              <a:pathLst>
                <a:path w="2955227" h="1687109">
                  <a:moveTo>
                    <a:pt x="0" y="0"/>
                  </a:moveTo>
                  <a:lnTo>
                    <a:pt x="2955227" y="0"/>
                  </a:lnTo>
                  <a:lnTo>
                    <a:pt x="2955227" y="1687109"/>
                  </a:lnTo>
                  <a:lnTo>
                    <a:pt x="0" y="1687109"/>
                  </a:lnTo>
                  <a:close/>
                </a:path>
              </a:pathLst>
            </a:custGeom>
            <a:solidFill>
              <a:srgbClr val="0A4893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2955227" cy="1744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47100" y="2355704"/>
            <a:ext cx="9067800" cy="25869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Our project identified key predictors of ASD in toddlers, developed and evaluated machine learning models, and demonstrated the success of a Random Forest-based screening system.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We emphasized the importance of using behavioral and demographic data to build accessible, early-intervention tools.</a:t>
            </a:r>
          </a:p>
          <a:p>
            <a:pPr algn="l">
              <a:lnSpc>
                <a:spcPts val="3079"/>
              </a:lnSpc>
            </a:pPr>
            <a:endParaRPr lang="en-US" sz="2199" dirty="0">
              <a:solidFill>
                <a:schemeClr val="bg1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10229" y="1115226"/>
            <a:ext cx="6331128" cy="869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91"/>
              </a:lnSpc>
            </a:pPr>
            <a:r>
              <a:rPr lang="en-US" sz="579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Conclusion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303504" y="8068001"/>
            <a:ext cx="5144302" cy="669272"/>
            <a:chOff x="0" y="0"/>
            <a:chExt cx="1354878" cy="17626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54878" cy="176269"/>
            </a:xfrm>
            <a:custGeom>
              <a:avLst/>
              <a:gdLst/>
              <a:ahLst/>
              <a:cxnLst/>
              <a:rect l="l" t="t" r="r" b="b"/>
              <a:pathLst>
                <a:path w="1354878" h="176269">
                  <a:moveTo>
                    <a:pt x="76752" y="0"/>
                  </a:moveTo>
                  <a:lnTo>
                    <a:pt x="1278126" y="0"/>
                  </a:lnTo>
                  <a:cubicBezTo>
                    <a:pt x="1298482" y="0"/>
                    <a:pt x="1318004" y="8086"/>
                    <a:pt x="1332398" y="22480"/>
                  </a:cubicBezTo>
                  <a:cubicBezTo>
                    <a:pt x="1346792" y="36874"/>
                    <a:pt x="1354878" y="56396"/>
                    <a:pt x="1354878" y="76752"/>
                  </a:cubicBezTo>
                  <a:lnTo>
                    <a:pt x="1354878" y="99517"/>
                  </a:lnTo>
                  <a:cubicBezTo>
                    <a:pt x="1354878" y="119873"/>
                    <a:pt x="1346792" y="139395"/>
                    <a:pt x="1332398" y="153789"/>
                  </a:cubicBezTo>
                  <a:cubicBezTo>
                    <a:pt x="1318004" y="168183"/>
                    <a:pt x="1298482" y="176269"/>
                    <a:pt x="1278126" y="176269"/>
                  </a:cubicBezTo>
                  <a:lnTo>
                    <a:pt x="76752" y="176269"/>
                  </a:lnTo>
                  <a:cubicBezTo>
                    <a:pt x="56396" y="176269"/>
                    <a:pt x="36874" y="168183"/>
                    <a:pt x="22480" y="153789"/>
                  </a:cubicBezTo>
                  <a:cubicBezTo>
                    <a:pt x="8086" y="139395"/>
                    <a:pt x="0" y="119873"/>
                    <a:pt x="0" y="99517"/>
                  </a:cubicBezTo>
                  <a:lnTo>
                    <a:pt x="0" y="76752"/>
                  </a:lnTo>
                  <a:cubicBezTo>
                    <a:pt x="0" y="56396"/>
                    <a:pt x="8086" y="36874"/>
                    <a:pt x="22480" y="22480"/>
                  </a:cubicBezTo>
                  <a:cubicBezTo>
                    <a:pt x="36874" y="8086"/>
                    <a:pt x="56396" y="0"/>
                    <a:pt x="767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354878" cy="2143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370311" y="8191373"/>
            <a:ext cx="3010689" cy="413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2"/>
              </a:lnSpc>
            </a:pPr>
            <a:r>
              <a:rPr lang="en-US" sz="27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Key Takeaways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93437" y="7513950"/>
            <a:ext cx="7760963" cy="2205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This project shows how predictive modeling can shift ASD care from reactive to proactive.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With implementation, it can lead to earlier diagnoses, better outcomes, and more efficient healthcare planning.</a:t>
            </a:r>
          </a:p>
          <a:p>
            <a:pPr algn="l">
              <a:lnSpc>
                <a:spcPts val="2800"/>
              </a:lnSpc>
            </a:pPr>
            <a:endParaRPr lang="en-US" sz="2400" dirty="0">
              <a:solidFill>
                <a:schemeClr val="bg1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4" name="AutoShape 14"/>
          <p:cNvSpPr/>
          <p:nvPr/>
        </p:nvSpPr>
        <p:spPr>
          <a:xfrm flipH="1">
            <a:off x="0" y="6508061"/>
            <a:ext cx="18288000" cy="0"/>
          </a:xfrm>
          <a:prstGeom prst="line">
            <a:avLst/>
          </a:prstGeom>
          <a:ln w="2762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>
            <a:off x="5706926" y="8230098"/>
            <a:ext cx="364873" cy="374279"/>
          </a:xfrm>
          <a:custGeom>
            <a:avLst/>
            <a:gdLst/>
            <a:ahLst/>
            <a:cxnLst/>
            <a:rect l="l" t="t" r="r" b="b"/>
            <a:pathLst>
              <a:path w="364873" h="374279">
                <a:moveTo>
                  <a:pt x="0" y="0"/>
                </a:moveTo>
                <a:lnTo>
                  <a:pt x="364873" y="0"/>
                </a:lnTo>
                <a:lnTo>
                  <a:pt x="364873" y="374279"/>
                </a:lnTo>
                <a:lnTo>
                  <a:pt x="0" y="3742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6418F">
                <a:alpha val="100000"/>
              </a:srgbClr>
            </a:gs>
            <a:gs pos="100000">
              <a:srgbClr val="51DBD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95785" y="0"/>
            <a:ext cx="11092215" cy="10287000"/>
            <a:chOff x="0" y="0"/>
            <a:chExt cx="1478962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4079" r="14079"/>
            <a:stretch>
              <a:fillRect/>
            </a:stretch>
          </p:blipFill>
          <p:spPr>
            <a:xfrm>
              <a:off x="0" y="0"/>
              <a:ext cx="14789620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7086546" y="0"/>
            <a:ext cx="10417552" cy="10417552"/>
          </a:xfrm>
          <a:custGeom>
            <a:avLst/>
            <a:gdLst/>
            <a:ahLst/>
            <a:cxnLst/>
            <a:rect l="l" t="t" r="r" b="b"/>
            <a:pathLst>
              <a:path w="10417552" h="10417552">
                <a:moveTo>
                  <a:pt x="0" y="0"/>
                </a:moveTo>
                <a:lnTo>
                  <a:pt x="10417552" y="0"/>
                </a:lnTo>
                <a:lnTo>
                  <a:pt x="10417552" y="10417552"/>
                </a:lnTo>
                <a:lnTo>
                  <a:pt x="0" y="104175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1200437" y="2742289"/>
            <a:ext cx="8975201" cy="2602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40"/>
              </a:lnSpc>
            </a:pPr>
            <a:r>
              <a:rPr lang="en-US" sz="8605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That’s the end of the presentation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9833" y="5748963"/>
            <a:ext cx="9421304" cy="610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2"/>
              </a:lnSpc>
            </a:pPr>
            <a:r>
              <a:rPr lang="en-US" sz="3744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Thank you  </a:t>
            </a:r>
            <a:r>
              <a:rPr lang="en-US" sz="3744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Wingdings" panose="05000000000000000000" pitchFamily="2" charset="2"/>
              </a:rPr>
              <a:t></a:t>
            </a:r>
            <a:endParaRPr lang="en-US" sz="3744" dirty="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90580" y="0"/>
            <a:ext cx="8697420" cy="7063911"/>
            <a:chOff x="0" y="0"/>
            <a:chExt cx="11596559" cy="941854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23450" r="36252"/>
            <a:stretch>
              <a:fillRect/>
            </a:stretch>
          </p:blipFill>
          <p:spPr>
            <a:xfrm>
              <a:off x="0" y="0"/>
              <a:ext cx="5696680" cy="9418548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4608" r="4608"/>
            <a:stretch>
              <a:fillRect/>
            </a:stretch>
          </p:blipFill>
          <p:spPr>
            <a:xfrm>
              <a:off x="5899880" y="0"/>
              <a:ext cx="5696680" cy="9418548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0" y="0"/>
            <a:ext cx="9590580" cy="10287000"/>
            <a:chOff x="0" y="0"/>
            <a:chExt cx="2525914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25914" cy="2709333"/>
            </a:xfrm>
            <a:custGeom>
              <a:avLst/>
              <a:gdLst/>
              <a:ahLst/>
              <a:cxnLst/>
              <a:rect l="l" t="t" r="r" b="b"/>
              <a:pathLst>
                <a:path w="2525914" h="2709333">
                  <a:moveTo>
                    <a:pt x="0" y="0"/>
                  </a:moveTo>
                  <a:lnTo>
                    <a:pt x="2525914" y="0"/>
                  </a:lnTo>
                  <a:lnTo>
                    <a:pt x="252591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A4893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525914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1206192"/>
            <a:ext cx="4116354" cy="739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12"/>
              </a:lnSpc>
            </a:pPr>
            <a:r>
              <a:rPr lang="en-US" sz="48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Overview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961690"/>
            <a:ext cx="7035543" cy="6563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endParaRPr dirty="0"/>
          </a:p>
          <a:p>
            <a:pPr algn="l">
              <a:lnSpc>
                <a:spcPts val="4059"/>
              </a:lnSpc>
            </a:pPr>
            <a:r>
              <a:rPr lang="en-US" sz="2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Problem Statement: ASD diagnosis is often delayed, limiting access to early intervention.</a:t>
            </a:r>
          </a:p>
          <a:p>
            <a:pPr algn="l">
              <a:lnSpc>
                <a:spcPts val="4059"/>
              </a:lnSpc>
            </a:pPr>
            <a:endParaRPr lang="en-US" sz="2899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059"/>
              </a:lnSpc>
            </a:pPr>
            <a:r>
              <a:rPr lang="en-US" sz="2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Objective: Build a predictive model using questionnaire and demographic data to identify ASD traits early.</a:t>
            </a:r>
          </a:p>
          <a:p>
            <a:pPr algn="l">
              <a:lnSpc>
                <a:spcPts val="4059"/>
              </a:lnSpc>
            </a:pPr>
            <a:endParaRPr lang="en-US" sz="2899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059"/>
              </a:lnSpc>
            </a:pPr>
            <a:r>
              <a:rPr lang="en-US" sz="2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Significance: Early detection improves cognitive, language, and behavioral outcomes</a:t>
            </a:r>
          </a:p>
          <a:p>
            <a:pPr algn="l">
              <a:lnSpc>
                <a:spcPts val="3219"/>
              </a:lnSpc>
            </a:pPr>
            <a:endParaRPr lang="en-US" sz="2899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139796" y="7283379"/>
            <a:ext cx="7598989" cy="2225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33"/>
              </a:lnSpc>
            </a:pPr>
            <a:r>
              <a:rPr lang="en-US" sz="4238" b="1">
                <a:solidFill>
                  <a:srgbClr val="0A489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Imagine if a simple survey could change a child's future.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6418F">
                <a:alpha val="100000"/>
              </a:srgbClr>
            </a:gs>
            <a:gs pos="100000">
              <a:srgbClr val="3C9DC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708351"/>
            <a:ext cx="7385873" cy="739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11"/>
              </a:lnSpc>
            </a:pPr>
            <a:r>
              <a:rPr lang="en-US" sz="47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Dataset Overview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10526" y="2264925"/>
            <a:ext cx="7596486" cy="655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dataset, compiled by the research team from the Department of Digital Technology at Manukau Institute of Technology, New Zealand, includes: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•Ten behavioral features (Q-Chat-10)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•Additional individual characteristics</a:t>
            </a:r>
          </a:p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Type: Predictive and Descriptive: </a:t>
            </a: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Nominal / categorical, binary, and continuous</a:t>
            </a:r>
          </a:p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Task: </a:t>
            </a: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Classification</a:t>
            </a:r>
          </a:p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Attribute Type: </a:t>
            </a: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Categorical, continuous, and binary</a:t>
            </a:r>
          </a:p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Area: </a:t>
            </a: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Medical, health and social science</a:t>
            </a:r>
          </a:p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Number of Instances (records in your data set): </a:t>
            </a: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1054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4" name="AutoShape 4"/>
          <p:cNvSpPr/>
          <p:nvPr/>
        </p:nvSpPr>
        <p:spPr>
          <a:xfrm flipV="1">
            <a:off x="9887509" y="1836044"/>
            <a:ext cx="0" cy="7746092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0354745" y="2264925"/>
            <a:ext cx="6164553" cy="5358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4"/>
              </a:lnSpc>
            </a:pPr>
            <a:r>
              <a:rPr lang="en-US" sz="25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Independent Variables</a:t>
            </a:r>
          </a:p>
          <a:p>
            <a:pPr algn="l">
              <a:lnSpc>
                <a:spcPts val="3584"/>
              </a:lnSpc>
              <a:spcBef>
                <a:spcPct val="0"/>
              </a:spcBef>
            </a:pPr>
            <a:r>
              <a:rPr lang="en-US" sz="25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•Behavioral Features (Q-Chat-10): "A1", "A2", "A3", "A4", "A5", "A6", "A7", "A8", "A9", "A10"</a:t>
            </a:r>
          </a:p>
          <a:p>
            <a:pPr algn="l">
              <a:lnSpc>
                <a:spcPts val="3584"/>
              </a:lnSpc>
              <a:spcBef>
                <a:spcPct val="0"/>
              </a:spcBef>
            </a:pPr>
            <a:r>
              <a:rPr lang="en-US" sz="25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•Other individual features: Age_Mons, Sex, Ethnicity, Jaundice, Family_mem_with_ASD, Who completed the test</a:t>
            </a:r>
          </a:p>
          <a:p>
            <a:pPr algn="l">
              <a:lnSpc>
                <a:spcPts val="3584"/>
              </a:lnSpc>
              <a:spcBef>
                <a:spcPct val="0"/>
              </a:spcBef>
            </a:pPr>
            <a:r>
              <a:rPr lang="en-US" sz="25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Dependent Variables</a:t>
            </a:r>
          </a:p>
          <a:p>
            <a:pPr algn="l">
              <a:lnSpc>
                <a:spcPts val="3584"/>
              </a:lnSpc>
              <a:spcBef>
                <a:spcPct val="0"/>
              </a:spcBef>
            </a:pPr>
            <a:r>
              <a:rPr lang="en-US" sz="25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•Class/ASD Traits (Yes/No):Indicates whether the individual has ASD or not</a:t>
            </a:r>
          </a:p>
          <a:p>
            <a:pPr algn="l">
              <a:lnSpc>
                <a:spcPts val="3584"/>
              </a:lnSpc>
              <a:spcBef>
                <a:spcPct val="0"/>
              </a:spcBef>
            </a:pPr>
            <a:endParaRPr lang="en-US" sz="256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6418F">
                <a:alpha val="100000"/>
              </a:srgbClr>
            </a:gs>
            <a:gs pos="100000">
              <a:srgbClr val="3C9DC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7836" y="4923170"/>
            <a:ext cx="7666164" cy="4810607"/>
          </a:xfrm>
          <a:custGeom>
            <a:avLst/>
            <a:gdLst/>
            <a:ahLst/>
            <a:cxnLst/>
            <a:rect l="l" t="t" r="r" b="b"/>
            <a:pathLst>
              <a:path w="7666164" h="4810607">
                <a:moveTo>
                  <a:pt x="0" y="0"/>
                </a:moveTo>
                <a:lnTo>
                  <a:pt x="7666164" y="0"/>
                </a:lnTo>
                <a:lnTo>
                  <a:pt x="7666164" y="4810606"/>
                </a:lnTo>
                <a:lnTo>
                  <a:pt x="0" y="48106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219073" y="4923170"/>
            <a:ext cx="6683135" cy="4971600"/>
          </a:xfrm>
          <a:custGeom>
            <a:avLst/>
            <a:gdLst/>
            <a:ahLst/>
            <a:cxnLst/>
            <a:rect l="l" t="t" r="r" b="b"/>
            <a:pathLst>
              <a:path w="6683135" h="4971600">
                <a:moveTo>
                  <a:pt x="0" y="0"/>
                </a:moveTo>
                <a:lnTo>
                  <a:pt x="6683135" y="0"/>
                </a:lnTo>
                <a:lnTo>
                  <a:pt x="6683135" y="4971600"/>
                </a:lnTo>
                <a:lnTo>
                  <a:pt x="0" y="4971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422417" y="561795"/>
            <a:ext cx="15464861" cy="1463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12"/>
              </a:lnSpc>
            </a:pPr>
            <a:r>
              <a:rPr lang="en-US" sz="48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Exploratory Data Analysis (EDA)</a:t>
            </a:r>
          </a:p>
          <a:p>
            <a:pPr algn="l">
              <a:lnSpc>
                <a:spcPts val="5712"/>
              </a:lnSpc>
            </a:pPr>
            <a:endParaRPr lang="en-US" sz="4800" b="1">
              <a:solidFill>
                <a:srgbClr val="FFFFFF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60627" y="1686951"/>
            <a:ext cx="14474010" cy="3236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70"/>
              </a:lnSpc>
              <a:spcBef>
                <a:spcPct val="0"/>
              </a:spcBef>
            </a:pPr>
            <a:r>
              <a:rPr lang="en-US" sz="3264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Insights:</a:t>
            </a:r>
          </a:p>
          <a:p>
            <a:pPr algn="l">
              <a:lnSpc>
                <a:spcPts val="3030"/>
              </a:lnSpc>
              <a:spcBef>
                <a:spcPct val="0"/>
              </a:spcBef>
            </a:pPr>
            <a:endParaRPr lang="en-US" sz="3264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3030"/>
              </a:lnSpc>
            </a:pPr>
            <a:r>
              <a:rPr lang="en-US" sz="216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164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Gender Distribution of ASD Traits</a:t>
            </a:r>
          </a:p>
          <a:p>
            <a:pPr algn="l">
              <a:lnSpc>
                <a:spcPts val="3030"/>
              </a:lnSpc>
            </a:pPr>
            <a:endParaRPr lang="en-US" sz="2164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3030"/>
              </a:lnSpc>
            </a:pPr>
            <a:r>
              <a:rPr lang="en-US" sz="216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•A significantly higher number of males exhibit ASD traits compared to females.</a:t>
            </a:r>
          </a:p>
          <a:p>
            <a:pPr algn="l">
              <a:lnSpc>
                <a:spcPts val="3030"/>
              </a:lnSpc>
            </a:pPr>
            <a:r>
              <a:rPr lang="en-US" sz="216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•This trend aligns with existing research indicating higher ASD diagnosis rates in males.</a:t>
            </a:r>
          </a:p>
          <a:p>
            <a:pPr algn="l">
              <a:lnSpc>
                <a:spcPts val="3030"/>
              </a:lnSpc>
            </a:pPr>
            <a:r>
              <a:rPr lang="en-US" sz="216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•Contributing factors may include biological, genetic, and social influences.</a:t>
            </a:r>
          </a:p>
          <a:p>
            <a:pPr algn="l">
              <a:lnSpc>
                <a:spcPts val="3030"/>
              </a:lnSpc>
            </a:pPr>
            <a:endParaRPr lang="en-US" sz="2164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6418F">
                <a:alpha val="100000"/>
              </a:srgbClr>
            </a:gs>
            <a:gs pos="100000">
              <a:srgbClr val="3C9DC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2092046"/>
            <a:ext cx="8734036" cy="6102907"/>
          </a:xfrm>
          <a:custGeom>
            <a:avLst/>
            <a:gdLst/>
            <a:ahLst/>
            <a:cxnLst/>
            <a:rect l="l" t="t" r="r" b="b"/>
            <a:pathLst>
              <a:path w="8734036" h="6102907">
                <a:moveTo>
                  <a:pt x="0" y="0"/>
                </a:moveTo>
                <a:lnTo>
                  <a:pt x="8734036" y="0"/>
                </a:lnTo>
                <a:lnTo>
                  <a:pt x="8734036" y="6102908"/>
                </a:lnTo>
                <a:lnTo>
                  <a:pt x="0" y="61029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422417" y="561795"/>
            <a:ext cx="15464861" cy="1463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12"/>
              </a:lnSpc>
            </a:pPr>
            <a:r>
              <a:rPr lang="en-US" sz="48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Exploratory Data Analysis (EDA)</a:t>
            </a:r>
          </a:p>
          <a:p>
            <a:pPr algn="l">
              <a:lnSpc>
                <a:spcPts val="5712"/>
              </a:lnSpc>
            </a:pPr>
            <a:endParaRPr lang="en-US" sz="4800" b="1">
              <a:solidFill>
                <a:srgbClr val="FFFFFF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22417" y="1958541"/>
            <a:ext cx="8721583" cy="5277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74"/>
              </a:lnSpc>
              <a:spcBef>
                <a:spcPct val="0"/>
              </a:spcBef>
            </a:pPr>
            <a:r>
              <a:rPr lang="en-US" sz="3624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Insights:</a:t>
            </a:r>
          </a:p>
          <a:p>
            <a:pPr algn="l">
              <a:lnSpc>
                <a:spcPts val="3364"/>
              </a:lnSpc>
              <a:spcBef>
                <a:spcPct val="0"/>
              </a:spcBef>
            </a:pPr>
            <a:endParaRPr lang="en-US" sz="3624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3364"/>
              </a:lnSpc>
            </a:pPr>
            <a:r>
              <a:rPr lang="en-US" sz="240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03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Ethnic Distribution in Dataset</a:t>
            </a:r>
          </a:p>
          <a:p>
            <a:pPr algn="l">
              <a:lnSpc>
                <a:spcPts val="3364"/>
              </a:lnSpc>
            </a:pPr>
            <a:endParaRPr lang="en-US" sz="2403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3364"/>
              </a:lnSpc>
            </a:pPr>
            <a:r>
              <a:rPr lang="en-US" sz="240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•Most participants are of White European and Asian descent.</a:t>
            </a:r>
          </a:p>
          <a:p>
            <a:pPr algn="l">
              <a:lnSpc>
                <a:spcPts val="3364"/>
              </a:lnSpc>
            </a:pPr>
            <a:r>
              <a:rPr lang="en-US" sz="240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•Middle Eastern participants also form a sizable group.</a:t>
            </a:r>
          </a:p>
          <a:p>
            <a:pPr algn="l">
              <a:lnSpc>
                <a:spcPts val="3364"/>
              </a:lnSpc>
            </a:pPr>
            <a:r>
              <a:rPr lang="en-US" sz="240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•Other ethnicities (e.g., Hispanic, Black, Native Indian) are underrepresented.</a:t>
            </a:r>
          </a:p>
          <a:p>
            <a:pPr algn="l">
              <a:lnSpc>
                <a:spcPts val="3364"/>
              </a:lnSpc>
            </a:pPr>
            <a:r>
              <a:rPr lang="en-US" sz="240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•Possible sampling bias in data collection.</a:t>
            </a:r>
          </a:p>
          <a:p>
            <a:pPr algn="l">
              <a:lnSpc>
                <a:spcPts val="3364"/>
              </a:lnSpc>
            </a:pPr>
            <a:endParaRPr lang="en-US" sz="2403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364"/>
              </a:lnSpc>
            </a:pPr>
            <a:endParaRPr lang="en-US" sz="2403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6418F">
                <a:alpha val="100000"/>
              </a:srgbClr>
            </a:gs>
            <a:gs pos="100000">
              <a:srgbClr val="3C9DC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46027" y="2025216"/>
            <a:ext cx="9229037" cy="5468205"/>
          </a:xfrm>
          <a:custGeom>
            <a:avLst/>
            <a:gdLst/>
            <a:ahLst/>
            <a:cxnLst/>
            <a:rect l="l" t="t" r="r" b="b"/>
            <a:pathLst>
              <a:path w="9229037" h="5468205">
                <a:moveTo>
                  <a:pt x="0" y="0"/>
                </a:moveTo>
                <a:lnTo>
                  <a:pt x="9229037" y="0"/>
                </a:lnTo>
                <a:lnTo>
                  <a:pt x="9229037" y="5468204"/>
                </a:lnTo>
                <a:lnTo>
                  <a:pt x="0" y="54682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422417" y="561795"/>
            <a:ext cx="15464861" cy="1463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12"/>
              </a:lnSpc>
            </a:pPr>
            <a:r>
              <a:rPr lang="en-US" sz="480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Exploratory Data Analysis (EDA)</a:t>
            </a:r>
          </a:p>
          <a:p>
            <a:pPr algn="l">
              <a:lnSpc>
                <a:spcPts val="5712"/>
              </a:lnSpc>
            </a:pPr>
            <a:endParaRPr lang="en-US" sz="4800" b="1">
              <a:solidFill>
                <a:srgbClr val="FFFFFF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92537" y="1958541"/>
            <a:ext cx="6560620" cy="6076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74"/>
              </a:lnSpc>
              <a:spcBef>
                <a:spcPct val="0"/>
              </a:spcBef>
            </a:pPr>
            <a:r>
              <a:rPr lang="en-US" sz="3624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Insights:</a:t>
            </a:r>
          </a:p>
          <a:p>
            <a:pPr algn="l">
              <a:lnSpc>
                <a:spcPts val="3364"/>
              </a:lnSpc>
              <a:spcBef>
                <a:spcPct val="0"/>
              </a:spcBef>
            </a:pPr>
            <a:endParaRPr lang="en-US" sz="3624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3364"/>
              </a:lnSpc>
            </a:pPr>
            <a:r>
              <a:rPr lang="en-US" sz="240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03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Neonatal Jaundice &amp; ASD Correlation</a:t>
            </a:r>
          </a:p>
          <a:p>
            <a:pPr algn="l">
              <a:lnSpc>
                <a:spcPts val="3364"/>
              </a:lnSpc>
            </a:pPr>
            <a:endParaRPr lang="en-US" sz="2403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3364"/>
              </a:lnSpc>
            </a:pPr>
            <a:endParaRPr lang="en-US" sz="2403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3364"/>
              </a:lnSpc>
            </a:pPr>
            <a:r>
              <a:rPr lang="en-US" sz="240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•A portion of individuals with ASD traits reported a history of neonatal jaundice.</a:t>
            </a:r>
          </a:p>
          <a:p>
            <a:pPr algn="l">
              <a:lnSpc>
                <a:spcPts val="3364"/>
              </a:lnSpc>
            </a:pPr>
            <a:r>
              <a:rPr lang="en-US" sz="240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•However, the majority did not have jaundice.</a:t>
            </a:r>
          </a:p>
          <a:p>
            <a:pPr algn="l">
              <a:lnSpc>
                <a:spcPts val="3364"/>
              </a:lnSpc>
            </a:pPr>
            <a:r>
              <a:rPr lang="en-US" sz="240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•Literature suggests a potential but inconclusive link.</a:t>
            </a:r>
          </a:p>
          <a:p>
            <a:pPr algn="l">
              <a:lnSpc>
                <a:spcPts val="3364"/>
              </a:lnSpc>
            </a:pPr>
            <a:endParaRPr lang="en-US" sz="2403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364"/>
              </a:lnSpc>
            </a:pPr>
            <a:endParaRPr lang="en-US" sz="2403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364"/>
              </a:lnSpc>
            </a:pPr>
            <a:endParaRPr lang="en-US" sz="2403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0134600" cy="10287000"/>
            <a:chOff x="0" y="0"/>
            <a:chExt cx="12192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7930" r="26473"/>
            <a:stretch>
              <a:fillRect/>
            </a:stretch>
          </p:blipFill>
          <p:spPr>
            <a:xfrm>
              <a:off x="0" y="0"/>
              <a:ext cx="5994400" cy="13716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20444" r="20444"/>
            <a:stretch>
              <a:fillRect/>
            </a:stretch>
          </p:blipFill>
          <p:spPr>
            <a:xfrm>
              <a:off x="6197600" y="0"/>
              <a:ext cx="5994400" cy="67564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l="24755" r="16134"/>
            <a:stretch>
              <a:fillRect/>
            </a:stretch>
          </p:blipFill>
          <p:spPr>
            <a:xfrm>
              <a:off x="6197600" y="6959600"/>
              <a:ext cx="5994400" cy="675640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0303510" y="0"/>
            <a:ext cx="7984490" cy="10287000"/>
            <a:chOff x="0" y="0"/>
            <a:chExt cx="2355266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55266" cy="2709333"/>
            </a:xfrm>
            <a:custGeom>
              <a:avLst/>
              <a:gdLst/>
              <a:ahLst/>
              <a:cxnLst/>
              <a:rect l="l" t="t" r="r" b="b"/>
              <a:pathLst>
                <a:path w="2355266" h="2709333">
                  <a:moveTo>
                    <a:pt x="0" y="0"/>
                  </a:moveTo>
                  <a:lnTo>
                    <a:pt x="2355266" y="0"/>
                  </a:lnTo>
                  <a:lnTo>
                    <a:pt x="235526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A4893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35526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201400" y="3695700"/>
            <a:ext cx="6710690" cy="1974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94"/>
              </a:lnSpc>
            </a:pPr>
            <a:r>
              <a:rPr lang="en-US" sz="6465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Modeling Approach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045554" y="0"/>
            <a:ext cx="6242446" cy="10287000"/>
            <a:chOff x="0" y="0"/>
            <a:chExt cx="8323261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9981" r="29981"/>
            <a:stretch>
              <a:fillRect/>
            </a:stretch>
          </p:blipFill>
          <p:spPr>
            <a:xfrm>
              <a:off x="0" y="0"/>
              <a:ext cx="4060030" cy="67564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29981" r="29981"/>
            <a:stretch>
              <a:fillRect/>
            </a:stretch>
          </p:blipFill>
          <p:spPr>
            <a:xfrm>
              <a:off x="0" y="6959600"/>
              <a:ext cx="4060030" cy="67564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l="27827" r="27827"/>
            <a:stretch>
              <a:fillRect/>
            </a:stretch>
          </p:blipFill>
          <p:spPr>
            <a:xfrm>
              <a:off x="4263230" y="0"/>
              <a:ext cx="4060030" cy="1371600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0" y="0"/>
            <a:ext cx="11910494" cy="10287000"/>
            <a:chOff x="0" y="0"/>
            <a:chExt cx="3136920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36920" cy="2709333"/>
            </a:xfrm>
            <a:custGeom>
              <a:avLst/>
              <a:gdLst/>
              <a:ahLst/>
              <a:cxnLst/>
              <a:rect l="l" t="t" r="r" b="b"/>
              <a:pathLst>
                <a:path w="3136920" h="2709333">
                  <a:moveTo>
                    <a:pt x="0" y="0"/>
                  </a:moveTo>
                  <a:lnTo>
                    <a:pt x="3136920" y="0"/>
                  </a:lnTo>
                  <a:lnTo>
                    <a:pt x="313692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A4893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136920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10969" y="1772646"/>
            <a:ext cx="10819549" cy="7101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3"/>
              </a:lnSpc>
            </a:pPr>
            <a:r>
              <a:rPr lang="en-US" sz="240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Methods Overview:</a:t>
            </a:r>
            <a:r>
              <a:rPr lang="en-US" sz="240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We evaluated several classification models, including logistic regression, decision trees, and random forests, to determine which performed best for detecting ASD traits.</a:t>
            </a:r>
          </a:p>
          <a:p>
            <a:pPr algn="l">
              <a:lnSpc>
                <a:spcPts val="3363"/>
              </a:lnSpc>
            </a:pPr>
            <a:endParaRPr lang="en-US" sz="2402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363"/>
              </a:lnSpc>
            </a:pPr>
            <a:endParaRPr lang="en-US" sz="2402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518712" lvl="1" indent="-259356" algn="l">
              <a:lnSpc>
                <a:spcPts val="3363"/>
              </a:lnSpc>
              <a:buFont typeface="Arial"/>
              <a:buChar char="•"/>
            </a:pPr>
            <a:r>
              <a:rPr lang="en-US" sz="240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Logistic Regression:</a:t>
            </a:r>
            <a:r>
              <a:rPr lang="en-US" sz="240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Chosen for its simplicity and ability to serve as a reliable baseline model.</a:t>
            </a:r>
          </a:p>
          <a:p>
            <a:pPr marL="518712" lvl="1" indent="-259356" algn="l">
              <a:lnSpc>
                <a:spcPts val="3363"/>
              </a:lnSpc>
              <a:buFont typeface="Arial"/>
              <a:buChar char="•"/>
            </a:pPr>
            <a:r>
              <a:rPr lang="en-US" sz="240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Decision Tree:</a:t>
            </a:r>
            <a:r>
              <a:rPr lang="en-US" sz="240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Selected for its ease of interpretation and ability to handle both numerical and categorical data.</a:t>
            </a:r>
          </a:p>
          <a:p>
            <a:pPr marL="518712" lvl="1" indent="-259356" algn="l">
              <a:lnSpc>
                <a:spcPts val="3363"/>
              </a:lnSpc>
              <a:buFont typeface="Arial"/>
              <a:buChar char="•"/>
            </a:pPr>
            <a:r>
              <a:rPr lang="en-US" sz="240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Random Forest:</a:t>
            </a:r>
            <a:r>
              <a:rPr lang="en-US" sz="240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Used to leverage ensemble learning and capture more complex feature interactions and non-linear patterns in the data.</a:t>
            </a:r>
          </a:p>
          <a:p>
            <a:pPr algn="l">
              <a:lnSpc>
                <a:spcPts val="3363"/>
              </a:lnSpc>
            </a:pPr>
            <a:endParaRPr lang="en-US" sz="2402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518712" lvl="1" indent="-259356" algn="l">
              <a:lnSpc>
                <a:spcPts val="3363"/>
              </a:lnSpc>
              <a:buFont typeface="Arial"/>
              <a:buChar char="•"/>
            </a:pPr>
            <a:r>
              <a:rPr lang="en-US" sz="240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Preprocessing Steps: One-hot encoding for categorical variables, standardization of numerical features, and SMOTE to balance the dataset due to class imbalance.</a:t>
            </a:r>
          </a:p>
          <a:p>
            <a:pPr algn="l">
              <a:lnSpc>
                <a:spcPts val="3363"/>
              </a:lnSpc>
            </a:pPr>
            <a:endParaRPr lang="en-US" sz="2402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10969" y="414880"/>
            <a:ext cx="6863806" cy="869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91"/>
              </a:lnSpc>
            </a:pPr>
            <a:r>
              <a:rPr lang="en-US" sz="579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Modeling Approach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B2BB8-9E54-A77E-F898-C1F4CFA57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C5B49A9-49A4-6CF2-CFA6-3B2C9B33BAF1}"/>
              </a:ext>
            </a:extLst>
          </p:cNvPr>
          <p:cNvGrpSpPr/>
          <p:nvPr/>
        </p:nvGrpSpPr>
        <p:grpSpPr>
          <a:xfrm>
            <a:off x="0" y="0"/>
            <a:ext cx="10134600" cy="10287000"/>
            <a:chOff x="0" y="0"/>
            <a:chExt cx="12192000" cy="13716000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53B2888B-B097-EFF5-C09F-112D5C992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930" r="26473"/>
            <a:stretch>
              <a:fillRect/>
            </a:stretch>
          </p:blipFill>
          <p:spPr>
            <a:xfrm>
              <a:off x="0" y="0"/>
              <a:ext cx="5994400" cy="13716000"/>
            </a:xfrm>
            <a:prstGeom prst="rect">
              <a:avLst/>
            </a:prstGeom>
          </p:spPr>
        </p:pic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F25B1A04-4530-5110-C12A-8978900E6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0444" r="20444"/>
            <a:stretch>
              <a:fillRect/>
            </a:stretch>
          </p:blipFill>
          <p:spPr>
            <a:xfrm>
              <a:off x="6197600" y="0"/>
              <a:ext cx="5994400" cy="6756400"/>
            </a:xfrm>
            <a:prstGeom prst="rect">
              <a:avLst/>
            </a:prstGeom>
          </p:spPr>
        </p:pic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27096292-A0A2-2313-2C4C-2FA16D5CE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4755" r="16134"/>
            <a:stretch>
              <a:fillRect/>
            </a:stretch>
          </p:blipFill>
          <p:spPr>
            <a:xfrm>
              <a:off x="6197600" y="6959600"/>
              <a:ext cx="5994400" cy="6756400"/>
            </a:xfrm>
            <a:prstGeom prst="rect">
              <a:avLst/>
            </a:prstGeom>
          </p:spPr>
        </p:pic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5E133318-3E75-C7D6-A6C5-A12F1EAAD21F}"/>
              </a:ext>
            </a:extLst>
          </p:cNvPr>
          <p:cNvGrpSpPr/>
          <p:nvPr/>
        </p:nvGrpSpPr>
        <p:grpSpPr>
          <a:xfrm>
            <a:off x="10303510" y="0"/>
            <a:ext cx="7984490" cy="10287000"/>
            <a:chOff x="0" y="0"/>
            <a:chExt cx="2355266" cy="27093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BDB5321-0332-6AF9-3332-73322705547A}"/>
                </a:ext>
              </a:extLst>
            </p:cNvPr>
            <p:cNvSpPr/>
            <p:nvPr/>
          </p:nvSpPr>
          <p:spPr>
            <a:xfrm>
              <a:off x="0" y="0"/>
              <a:ext cx="2355266" cy="2709333"/>
            </a:xfrm>
            <a:custGeom>
              <a:avLst/>
              <a:gdLst/>
              <a:ahLst/>
              <a:cxnLst/>
              <a:rect l="l" t="t" r="r" b="b"/>
              <a:pathLst>
                <a:path w="2355266" h="2709333">
                  <a:moveTo>
                    <a:pt x="0" y="0"/>
                  </a:moveTo>
                  <a:lnTo>
                    <a:pt x="2355266" y="0"/>
                  </a:lnTo>
                  <a:lnTo>
                    <a:pt x="235526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A4893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55177A8-F4FA-0B4B-1D4D-00E518510523}"/>
                </a:ext>
              </a:extLst>
            </p:cNvPr>
            <p:cNvSpPr txBox="1"/>
            <p:nvPr/>
          </p:nvSpPr>
          <p:spPr>
            <a:xfrm>
              <a:off x="0" y="-57150"/>
              <a:ext cx="235526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A826D578-C752-C917-F7E2-BBEE188C4294}"/>
              </a:ext>
            </a:extLst>
          </p:cNvPr>
          <p:cNvSpPr txBox="1"/>
          <p:nvPr/>
        </p:nvSpPr>
        <p:spPr>
          <a:xfrm>
            <a:off x="10940410" y="1333500"/>
            <a:ext cx="6710690" cy="4937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94"/>
              </a:lnSpc>
            </a:pPr>
            <a:r>
              <a:rPr lang="en-US" sz="6465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Modeling</a:t>
            </a:r>
          </a:p>
          <a:p>
            <a:pPr algn="l">
              <a:lnSpc>
                <a:spcPts val="7694"/>
              </a:lnSpc>
            </a:pPr>
            <a:r>
              <a:rPr lang="en-US" sz="6465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Outputs</a:t>
            </a:r>
          </a:p>
          <a:p>
            <a:pPr algn="l">
              <a:lnSpc>
                <a:spcPts val="7694"/>
              </a:lnSpc>
            </a:pPr>
            <a:endParaRPr lang="en-US" sz="6465" dirty="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7694"/>
              </a:lnSpc>
            </a:pPr>
            <a:endParaRPr lang="en-US" sz="6465" dirty="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7694"/>
              </a:lnSpc>
            </a:pPr>
            <a:endParaRPr lang="en-US" sz="6465" dirty="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940410" y="3837766"/>
            <a:ext cx="7115465" cy="5693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57250" indent="-857250">
              <a:lnSpc>
                <a:spcPts val="7412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Logistic Regression</a:t>
            </a:r>
          </a:p>
          <a:p>
            <a:pPr marL="857250" indent="-857250">
              <a:lnSpc>
                <a:spcPts val="7412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Random Forest</a:t>
            </a:r>
          </a:p>
          <a:p>
            <a:pPr marL="857250" indent="-857250">
              <a:lnSpc>
                <a:spcPts val="7412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Decision Tree</a:t>
            </a:r>
          </a:p>
          <a:p>
            <a:pPr>
              <a:lnSpc>
                <a:spcPts val="7412"/>
              </a:lnSpc>
            </a:pPr>
            <a:endParaRPr lang="en-US" sz="6600" dirty="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>
              <a:lnSpc>
                <a:spcPts val="7412"/>
              </a:lnSpc>
            </a:pPr>
            <a:endParaRPr lang="en-US" sz="6600" dirty="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7412"/>
              </a:lnSpc>
            </a:pPr>
            <a:endParaRPr lang="en-US" sz="6229" dirty="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  <p:extLst>
      <p:ext uri="{BB962C8B-B14F-4D97-AF65-F5344CB8AC3E}">
        <p14:creationId xmlns:p14="http://schemas.microsoft.com/office/powerpoint/2010/main" val="859166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1276</Words>
  <Application>Microsoft Office PowerPoint</Application>
  <PresentationFormat>Custom</PresentationFormat>
  <Paragraphs>157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Times New Roman</vt:lpstr>
      <vt:lpstr>Symbol</vt:lpstr>
      <vt:lpstr>Aptos</vt:lpstr>
      <vt:lpstr>Radley</vt:lpstr>
      <vt:lpstr>Canva Sans</vt:lpstr>
      <vt:lpstr>Calibri</vt:lpstr>
      <vt:lpstr>Canva Sans Bold</vt:lpstr>
      <vt:lpstr>Public Sans</vt:lpstr>
      <vt:lpstr>Arial</vt:lpstr>
      <vt:lpstr>Public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Simple and Professional Hospital Training Presentation</dc:title>
  <cp:lastModifiedBy>hetal parmar</cp:lastModifiedBy>
  <cp:revision>7</cp:revision>
  <dcterms:created xsi:type="dcterms:W3CDTF">2006-08-16T00:00:00Z</dcterms:created>
  <dcterms:modified xsi:type="dcterms:W3CDTF">2025-08-13T20:20:30Z</dcterms:modified>
  <dc:identifier>DAGkO8O2fnI</dc:identifier>
</cp:coreProperties>
</file>